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062912" cy="270574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ПРОТИВОДЕЙСТВИЕ</a:t>
            </a:r>
            <a:br>
              <a:rPr lang="ru-RU" dirty="0"/>
            </a:br>
            <a:r>
              <a:rPr lang="ru-RU" dirty="0"/>
              <a:t>КОРРУПЦИИ В РОССИИ:</a:t>
            </a:r>
            <a:br>
              <a:rPr lang="ru-RU" dirty="0"/>
            </a:br>
            <a:r>
              <a:rPr lang="ru-RU" dirty="0"/>
              <a:t>ИСТОРИЯ И СОВРЕМЕННОСТЬ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19301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5358401" cy="5618096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Коррупция, одной из основных </a:t>
            </a:r>
            <a:r>
              <a:rPr lang="ru-RU" sz="1600" dirty="0" smtClean="0"/>
              <a:t>составляющих </a:t>
            </a:r>
            <a:r>
              <a:rPr lang="ru-RU" sz="1600" dirty="0"/>
              <a:t>которой является </a:t>
            </a:r>
            <a:r>
              <a:rPr lang="ru-RU" sz="1600" dirty="0" smtClean="0"/>
              <a:t>взяточничество</a:t>
            </a:r>
            <a:r>
              <a:rPr lang="ru-RU" sz="1600" dirty="0"/>
              <a:t>, осуждается во всем мире, но </a:t>
            </a:r>
            <a:r>
              <a:rPr lang="ru-RU" sz="1600" dirty="0" smtClean="0"/>
              <a:t>существует</a:t>
            </a:r>
            <a:r>
              <a:rPr lang="ru-RU" sz="1600" dirty="0"/>
              <a:t>, увы, с незапамятных времен</a:t>
            </a:r>
            <a:r>
              <a:rPr lang="ru-RU" sz="1600" dirty="0" smtClean="0"/>
              <a:t>.</a:t>
            </a:r>
          </a:p>
          <a:p>
            <a:pPr marL="64008" indent="0" algn="ctr">
              <a:buNone/>
            </a:pPr>
            <a:endParaRPr lang="ru-RU" sz="1600" dirty="0"/>
          </a:p>
          <a:p>
            <a:pPr algn="ctr"/>
            <a:r>
              <a:rPr lang="ru-RU" sz="1600" dirty="0"/>
              <a:t>Мздоимство упоминается в </a:t>
            </a:r>
            <a:r>
              <a:rPr lang="ru-RU" sz="1600" dirty="0" smtClean="0"/>
              <a:t>русских летописях </a:t>
            </a:r>
            <a:r>
              <a:rPr lang="ru-RU" sz="1600" dirty="0"/>
              <a:t>еще в XIII веке, и </a:t>
            </a:r>
            <a:r>
              <a:rPr lang="ru-RU" sz="1600" b="1" dirty="0"/>
              <a:t>первый </a:t>
            </a:r>
            <a:r>
              <a:rPr lang="ru-RU" sz="1600" b="1" dirty="0" smtClean="0"/>
              <a:t>законодательный </a:t>
            </a:r>
            <a:r>
              <a:rPr lang="ru-RU" sz="1600" b="1" dirty="0"/>
              <a:t>запрет </a:t>
            </a:r>
            <a:r>
              <a:rPr lang="ru-RU" sz="1600" dirty="0"/>
              <a:t>совершения, </a:t>
            </a:r>
            <a:r>
              <a:rPr lang="ru-RU" sz="1600" dirty="0" smtClean="0"/>
              <a:t>пользуясь </a:t>
            </a:r>
            <a:r>
              <a:rPr lang="ru-RU" sz="1600" dirty="0"/>
              <a:t>современной терминологией, </a:t>
            </a:r>
            <a:r>
              <a:rPr lang="ru-RU" sz="1600" b="1" dirty="0" smtClean="0"/>
              <a:t>коррупционных </a:t>
            </a:r>
            <a:r>
              <a:rPr lang="ru-RU" sz="1600" b="1" dirty="0"/>
              <a:t>действий </a:t>
            </a:r>
            <a:r>
              <a:rPr lang="ru-RU" sz="1600" dirty="0"/>
              <a:t>на Руси </a:t>
            </a:r>
            <a:r>
              <a:rPr lang="ru-RU" sz="1600" b="1" dirty="0" smtClean="0"/>
              <a:t>принадлежит Ивану </a:t>
            </a:r>
            <a:r>
              <a:rPr lang="ru-RU" sz="1600" b="1" dirty="0"/>
              <a:t>III</a:t>
            </a:r>
            <a:r>
              <a:rPr lang="ru-RU" sz="1600" dirty="0" smtClean="0"/>
              <a:t>.</a:t>
            </a:r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marL="64008" indent="0" algn="ctr">
              <a:buNone/>
            </a:pPr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Его внук </a:t>
            </a:r>
            <a:r>
              <a:rPr lang="ru-RU" sz="1600" b="1" dirty="0"/>
              <a:t>Иван Грозный </a:t>
            </a:r>
            <a:r>
              <a:rPr lang="ru-RU" sz="1600" dirty="0" smtClean="0"/>
              <a:t>впервые в </a:t>
            </a:r>
            <a:r>
              <a:rPr lang="ru-RU" sz="1600" dirty="0"/>
              <a:t>нашей истории </a:t>
            </a:r>
            <a:r>
              <a:rPr lang="ru-RU" sz="1600" b="1" dirty="0"/>
              <a:t>ввел смертную казнь </a:t>
            </a:r>
            <a:r>
              <a:rPr lang="ru-RU" sz="1600" dirty="0" smtClean="0"/>
              <a:t>в качестве </a:t>
            </a:r>
            <a:r>
              <a:rPr lang="ru-RU" sz="1600" dirty="0"/>
              <a:t>наказания за «чрезмерность» </a:t>
            </a:r>
            <a:r>
              <a:rPr lang="ru-RU" sz="1600" dirty="0" smtClean="0"/>
              <a:t>во взятках</a:t>
            </a:r>
            <a:r>
              <a:rPr lang="ru-RU" sz="16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360"/>
          <a:stretch/>
        </p:blipFill>
        <p:spPr bwMode="auto">
          <a:xfrm>
            <a:off x="6667139" y="1364006"/>
            <a:ext cx="1766468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973" y="3982616"/>
            <a:ext cx="191845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401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5358401" cy="5618096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1600" dirty="0"/>
              <a:t>На законодательном уровне </a:t>
            </a:r>
            <a:r>
              <a:rPr lang="ru-RU" sz="1600" dirty="0" smtClean="0"/>
              <a:t>осуждало </a:t>
            </a:r>
            <a:r>
              <a:rPr lang="ru-RU" sz="1600" dirty="0"/>
              <a:t>взяточничество и Соборное </a:t>
            </a:r>
            <a:r>
              <a:rPr lang="ru-RU" sz="1600" dirty="0" smtClean="0"/>
              <a:t>уложение 1649 </a:t>
            </a:r>
            <a:r>
              <a:rPr lang="ru-RU" sz="1600" dirty="0"/>
              <a:t>года, предусматривавшее самые </a:t>
            </a:r>
            <a:r>
              <a:rPr lang="ru-RU" sz="1600" dirty="0" smtClean="0"/>
              <a:t>разные </a:t>
            </a:r>
            <a:r>
              <a:rPr lang="ru-RU" sz="1600" dirty="0"/>
              <a:t>наказания: </a:t>
            </a:r>
            <a:endParaRPr lang="ru-RU" sz="16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/>
              <a:t>денежное </a:t>
            </a:r>
            <a:r>
              <a:rPr lang="ru-RU" sz="1600" dirty="0"/>
              <a:t>взыскание, </a:t>
            </a:r>
            <a:endParaRPr lang="ru-RU" sz="16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/>
              <a:t>запрет </a:t>
            </a:r>
            <a:r>
              <a:rPr lang="ru-RU" sz="1600" dirty="0"/>
              <a:t>на должность,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/>
              <a:t>битье </a:t>
            </a:r>
            <a:r>
              <a:rPr lang="ru-RU" sz="1600" dirty="0"/>
              <a:t>кнутом или </a:t>
            </a:r>
            <a:r>
              <a:rPr lang="ru-RU" sz="1600" dirty="0" smtClean="0"/>
              <a:t>батогами</a:t>
            </a:r>
            <a:r>
              <a:rPr lang="ru-RU" sz="1600" dirty="0"/>
              <a:t>, </a:t>
            </a:r>
            <a:endParaRPr lang="ru-RU" sz="16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/>
              <a:t>казнь </a:t>
            </a:r>
            <a:r>
              <a:rPr lang="ru-RU" sz="1600" dirty="0"/>
              <a:t>либо отсечение руки</a:t>
            </a:r>
            <a:r>
              <a:rPr lang="ru-RU" sz="1600" dirty="0" smtClean="0"/>
              <a:t>.</a:t>
            </a:r>
          </a:p>
          <a:p>
            <a:pPr marL="64008" indent="0" algn="ctr">
              <a:buNone/>
            </a:pPr>
            <a:endParaRPr lang="ru-RU" sz="1600" dirty="0"/>
          </a:p>
          <a:p>
            <a:pPr algn="ctr"/>
            <a:endParaRPr lang="ru-RU" sz="1600" dirty="0" smtClean="0"/>
          </a:p>
          <a:p>
            <a:pPr marL="64008" indent="0" algn="ctr">
              <a:buNone/>
            </a:pPr>
            <a:r>
              <a:rPr lang="ru-RU" sz="1600" dirty="0" smtClean="0"/>
              <a:t>До </a:t>
            </a:r>
            <a:r>
              <a:rPr lang="ru-RU" sz="1600" dirty="0"/>
              <a:t>XVIII века чиновники на </a:t>
            </a:r>
            <a:r>
              <a:rPr lang="ru-RU" sz="1600" dirty="0" smtClean="0"/>
              <a:t>Руси жили </a:t>
            </a:r>
            <a:r>
              <a:rPr lang="ru-RU" sz="1600" dirty="0"/>
              <a:t>благодаря так называемым «</a:t>
            </a:r>
            <a:r>
              <a:rPr lang="ru-RU" sz="1600" dirty="0" smtClean="0"/>
              <a:t>кормлениям</a:t>
            </a:r>
            <a:r>
              <a:rPr lang="ru-RU" sz="1600" dirty="0"/>
              <a:t>», то есть, при отсутствии </a:t>
            </a:r>
            <a:r>
              <a:rPr lang="ru-RU" sz="1600" dirty="0" smtClean="0"/>
              <a:t>оклада за </a:t>
            </a:r>
            <a:r>
              <a:rPr lang="ru-RU" sz="1600" dirty="0"/>
              <a:t>исправление должности, </a:t>
            </a:r>
            <a:r>
              <a:rPr lang="ru-RU" sz="1600" dirty="0" smtClean="0"/>
              <a:t>разрешению на </a:t>
            </a:r>
            <a:r>
              <a:rPr lang="ru-RU" sz="1600" dirty="0"/>
              <a:t>подношения от заинтересованных в </a:t>
            </a:r>
            <a:r>
              <a:rPr lang="ru-RU" sz="1600" dirty="0" smtClean="0"/>
              <a:t>их деятельности </a:t>
            </a:r>
            <a:r>
              <a:rPr lang="ru-RU" sz="1600" dirty="0"/>
              <a:t>лиц. </a:t>
            </a:r>
            <a:endParaRPr lang="ru-RU" sz="1600" dirty="0" smtClean="0"/>
          </a:p>
          <a:p>
            <a:pPr marL="64008" indent="0" algn="ctr">
              <a:buNone/>
            </a:pPr>
            <a:r>
              <a:rPr lang="ru-RU" sz="1600" dirty="0" smtClean="0"/>
              <a:t>Одаривали </a:t>
            </a:r>
            <a:r>
              <a:rPr lang="ru-RU" sz="1600" dirty="0"/>
              <a:t>их не </a:t>
            </a:r>
            <a:r>
              <a:rPr lang="ru-RU" sz="1600" dirty="0" smtClean="0"/>
              <a:t>только деньгами</a:t>
            </a:r>
            <a:r>
              <a:rPr lang="ru-RU" sz="1600" dirty="0"/>
              <a:t>, но и «натурой» — мясом, </a:t>
            </a:r>
            <a:r>
              <a:rPr lang="ru-RU" sz="1600" dirty="0" smtClean="0"/>
              <a:t>рыбой</a:t>
            </a:r>
            <a:r>
              <a:rPr lang="ru-RU" sz="1600" dirty="0"/>
              <a:t>, пирогами и пр., что было делом </a:t>
            </a:r>
            <a:r>
              <a:rPr lang="ru-RU" sz="1600" dirty="0" smtClean="0"/>
              <a:t>обыкновенным.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92800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633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5358401" cy="5618096"/>
          </a:xfrm>
        </p:spPr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ru-RU" sz="1400" dirty="0"/>
              <a:t>В царствование </a:t>
            </a:r>
            <a:r>
              <a:rPr lang="ru-RU" sz="1400" b="1" dirty="0"/>
              <a:t>Петра I было </a:t>
            </a:r>
            <a:r>
              <a:rPr lang="ru-RU" sz="1400" b="1" dirty="0" smtClean="0"/>
              <a:t>осознано</a:t>
            </a:r>
            <a:r>
              <a:rPr lang="ru-RU" sz="1400" b="1" dirty="0"/>
              <a:t>, что коррупция является злом </a:t>
            </a:r>
            <a:r>
              <a:rPr lang="ru-RU" sz="1400" b="1" dirty="0" smtClean="0"/>
              <a:t>для государства</a:t>
            </a:r>
            <a:r>
              <a:rPr lang="ru-RU" sz="1400" dirty="0"/>
              <a:t>, подрывает бюджет </a:t>
            </a:r>
            <a:r>
              <a:rPr lang="ru-RU" sz="1400" dirty="0" smtClean="0"/>
              <a:t>страны и </a:t>
            </a:r>
            <a:r>
              <a:rPr lang="ru-RU" sz="1400" dirty="0"/>
              <a:t>разлагает общество. </a:t>
            </a:r>
            <a:endParaRPr lang="ru-RU" sz="1400" dirty="0" smtClean="0"/>
          </a:p>
          <a:p>
            <a:pPr marL="64008" indent="0" algn="ctr">
              <a:buNone/>
            </a:pPr>
            <a:r>
              <a:rPr lang="ru-RU" sz="1400" dirty="0" smtClean="0"/>
              <a:t>Петр </a:t>
            </a:r>
            <a:r>
              <a:rPr lang="ru-RU" sz="1400" dirty="0"/>
              <a:t>I пытался </a:t>
            </a:r>
            <a:r>
              <a:rPr lang="ru-RU" sz="1400" dirty="0" smtClean="0"/>
              <a:t>выстроить </a:t>
            </a:r>
            <a:r>
              <a:rPr lang="ru-RU" sz="1400" dirty="0"/>
              <a:t>в государстве систему борьбы </a:t>
            </a:r>
            <a:r>
              <a:rPr lang="ru-RU" sz="1400" dirty="0" smtClean="0"/>
              <a:t>с коррупцией.</a:t>
            </a:r>
          </a:p>
          <a:p>
            <a:pPr marL="64008" indent="0" algn="ctr">
              <a:buNone/>
            </a:pPr>
            <a:endParaRPr lang="ru-RU" sz="1400" dirty="0" smtClean="0"/>
          </a:p>
          <a:p>
            <a:pPr marL="64008" indent="0" algn="ctr">
              <a:buNone/>
            </a:pPr>
            <a:r>
              <a:rPr lang="ru-RU" sz="1400" dirty="0" smtClean="0"/>
              <a:t> </a:t>
            </a:r>
            <a:r>
              <a:rPr lang="ru-RU" sz="1400" dirty="0"/>
              <a:t>С 1715 года чиновникам </a:t>
            </a:r>
            <a:r>
              <a:rPr lang="ru-RU" sz="1400" dirty="0" smtClean="0"/>
              <a:t>назначали </a:t>
            </a:r>
            <a:r>
              <a:rPr lang="ru-RU" sz="1400" dirty="0"/>
              <a:t>фиксированную зарплату, а </a:t>
            </a:r>
            <a:r>
              <a:rPr lang="ru-RU" sz="1400" b="1" dirty="0" smtClean="0"/>
              <a:t>получение </a:t>
            </a:r>
            <a:r>
              <a:rPr lang="ru-RU" sz="1400" b="1" dirty="0"/>
              <a:t>взятки </a:t>
            </a:r>
            <a:r>
              <a:rPr lang="ru-RU" sz="1400" dirty="0"/>
              <a:t>в любом виде уже </a:t>
            </a:r>
            <a:r>
              <a:rPr lang="ru-RU" sz="1400" b="1" dirty="0" smtClean="0"/>
              <a:t>признавалось </a:t>
            </a:r>
            <a:r>
              <a:rPr lang="ru-RU" sz="1400" b="1" dirty="0"/>
              <a:t>преступлением</a:t>
            </a:r>
            <a:r>
              <a:rPr lang="ru-RU" sz="1400" dirty="0"/>
              <a:t>. Петр I начал </a:t>
            </a:r>
            <a:r>
              <a:rPr lang="ru-RU" sz="1400" dirty="0" smtClean="0"/>
              <a:t>вести </a:t>
            </a:r>
            <a:r>
              <a:rPr lang="ru-RU" sz="1400" dirty="0"/>
              <a:t>активную борьбу против </a:t>
            </a:r>
            <a:r>
              <a:rPr lang="ru-RU" sz="1400" dirty="0" smtClean="0"/>
              <a:t>коррупции, и </a:t>
            </a:r>
            <a:r>
              <a:rPr lang="ru-RU" sz="1400" dirty="0"/>
              <a:t>законодательство в этот период </a:t>
            </a:r>
            <a:r>
              <a:rPr lang="ru-RU" sz="1400" dirty="0" smtClean="0"/>
              <a:t>стало относить </a:t>
            </a:r>
            <a:r>
              <a:rPr lang="ru-RU" sz="1400" dirty="0"/>
              <a:t>к субъектам коррупции </a:t>
            </a:r>
            <a:r>
              <a:rPr lang="ru-RU" sz="1400" dirty="0" smtClean="0"/>
              <a:t>помимо должностных </a:t>
            </a:r>
            <a:r>
              <a:rPr lang="ru-RU" sz="1400" dirty="0"/>
              <a:t>лиц посредников, </a:t>
            </a:r>
            <a:r>
              <a:rPr lang="ru-RU" sz="1400" dirty="0" smtClean="0"/>
              <a:t>пособников</a:t>
            </a:r>
            <a:r>
              <a:rPr lang="ru-RU" sz="1400" dirty="0"/>
              <a:t>, подстрекателей и недоносителей. </a:t>
            </a:r>
            <a:endParaRPr lang="ru-RU" sz="1400" dirty="0" smtClean="0"/>
          </a:p>
          <a:p>
            <a:pPr marL="64008" indent="0" algn="ctr">
              <a:buNone/>
            </a:pPr>
            <a:endParaRPr lang="ru-RU" sz="1400" dirty="0"/>
          </a:p>
          <a:p>
            <a:pPr marL="64008" indent="0" algn="ctr">
              <a:buNone/>
            </a:pPr>
            <a:r>
              <a:rPr lang="ru-RU" sz="1400" dirty="0" smtClean="0"/>
              <a:t>За взяточничество </a:t>
            </a:r>
            <a:r>
              <a:rPr lang="ru-RU" sz="1400" dirty="0"/>
              <a:t>нещадно били </a:t>
            </a:r>
            <a:r>
              <a:rPr lang="ru-RU" sz="1400" dirty="0" smtClean="0"/>
              <a:t>батогами, клеймили</a:t>
            </a:r>
            <a:r>
              <a:rPr lang="ru-RU" sz="1400" dirty="0"/>
              <a:t>, ссылали. Особо злостных </a:t>
            </a:r>
            <a:r>
              <a:rPr lang="ru-RU" sz="1400" dirty="0" smtClean="0"/>
              <a:t>казнокрадов </a:t>
            </a:r>
            <a:r>
              <a:rPr lang="ru-RU" sz="1400" dirty="0"/>
              <a:t>показательно </a:t>
            </a:r>
            <a:r>
              <a:rPr lang="ru-RU" sz="1400" dirty="0" smtClean="0"/>
              <a:t>казнили.</a:t>
            </a:r>
          </a:p>
          <a:p>
            <a:pPr marL="64008" indent="0" algn="ctr">
              <a:buNone/>
            </a:pPr>
            <a:endParaRPr lang="ru-RU" sz="1400" dirty="0" smtClean="0"/>
          </a:p>
          <a:p>
            <a:pPr marL="64008" indent="0" algn="ctr">
              <a:buNone/>
            </a:pPr>
            <a:r>
              <a:rPr lang="ru-RU" sz="1400" dirty="0" smtClean="0"/>
              <a:t>Сообщениями </a:t>
            </a:r>
            <a:r>
              <a:rPr lang="ru-RU" sz="1400" dirty="0"/>
              <a:t>«о похищении </a:t>
            </a:r>
            <a:r>
              <a:rPr lang="ru-RU" sz="1400" dirty="0" smtClean="0"/>
              <a:t>казны» первоначально </a:t>
            </a:r>
            <a:r>
              <a:rPr lang="ru-RU" sz="1400" dirty="0"/>
              <a:t>занималась тайная </a:t>
            </a:r>
            <a:r>
              <a:rPr lang="ru-RU" sz="1400" dirty="0" smtClean="0"/>
              <a:t>канцелярия </a:t>
            </a:r>
            <a:r>
              <a:rPr lang="ru-RU" sz="1400" dirty="0"/>
              <a:t>во главе с графом П.А. Толстым</a:t>
            </a:r>
            <a:r>
              <a:rPr lang="ru-RU" sz="1400" dirty="0" smtClean="0"/>
              <a:t>.</a:t>
            </a:r>
          </a:p>
          <a:p>
            <a:pPr marL="64008" indent="0" algn="ctr">
              <a:buNone/>
            </a:pPr>
            <a:endParaRPr lang="ru-RU" sz="1400" dirty="0" smtClean="0"/>
          </a:p>
          <a:p>
            <a:pPr marL="64008" indent="0" algn="ctr">
              <a:buNone/>
            </a:pPr>
            <a:r>
              <a:rPr lang="ru-RU" sz="1400" dirty="0"/>
              <a:t>Петром I были введены в действие </a:t>
            </a:r>
            <a:r>
              <a:rPr lang="ru-RU" sz="1400" dirty="0" smtClean="0"/>
              <a:t>указы:</a:t>
            </a:r>
            <a:endParaRPr lang="ru-RU" sz="1400" dirty="0"/>
          </a:p>
          <a:p>
            <a:pPr algn="ctr">
              <a:buFont typeface="Wingdings" pitchFamily="2" charset="2"/>
              <a:buChar char="Ø"/>
            </a:pPr>
            <a:r>
              <a:rPr lang="ru-RU" sz="1400" b="1" dirty="0"/>
              <a:t>«О воспрещении взяток и посулов»,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dirty="0"/>
              <a:t>«О наказании за взятки и лихоимство»,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dirty="0"/>
              <a:t>«О наказании хищников за взятки </a:t>
            </a:r>
            <a:r>
              <a:rPr lang="ru-RU" sz="1400" b="1" dirty="0" smtClean="0"/>
              <a:t>лишением имения </a:t>
            </a:r>
            <a:r>
              <a:rPr lang="ru-RU" sz="1400" b="1" dirty="0"/>
              <a:t>и живота».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517" y="116632"/>
            <a:ext cx="220692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1040" y="3429000"/>
            <a:ext cx="22955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805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5358401" cy="5618096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1400" dirty="0"/>
              <a:t>Серьезно взялась за взяточников </a:t>
            </a:r>
            <a:r>
              <a:rPr lang="ru-RU" sz="1400" b="1" dirty="0" smtClean="0"/>
              <a:t>Екатерина </a:t>
            </a:r>
            <a:r>
              <a:rPr lang="ru-RU" sz="1400" b="1" dirty="0"/>
              <a:t>II</a:t>
            </a:r>
            <a:r>
              <a:rPr lang="ru-RU" sz="1400" dirty="0"/>
              <a:t>, в отличие от своих </a:t>
            </a:r>
            <a:r>
              <a:rPr lang="ru-RU" sz="1400" dirty="0" smtClean="0"/>
              <a:t>предшественников </a:t>
            </a:r>
            <a:r>
              <a:rPr lang="ru-RU" sz="1400" dirty="0"/>
              <a:t>не ограничиваясь нравоучениями </a:t>
            </a:r>
            <a:r>
              <a:rPr lang="ru-RU" sz="1400" dirty="0" smtClean="0"/>
              <a:t>и показательной </a:t>
            </a:r>
            <a:r>
              <a:rPr lang="ru-RU" sz="1400" dirty="0"/>
              <a:t>расправой над взяточником.</a:t>
            </a:r>
          </a:p>
          <a:p>
            <a:pPr marL="64008" indent="0" algn="ctr">
              <a:buNone/>
            </a:pPr>
            <a:r>
              <a:rPr lang="ru-RU" sz="1400" dirty="0"/>
              <a:t>Судьям и канцелярским служащим </a:t>
            </a:r>
            <a:r>
              <a:rPr lang="ru-RU" sz="1400" dirty="0" smtClean="0"/>
              <a:t>было назначено </a:t>
            </a:r>
            <a:r>
              <a:rPr lang="ru-RU" sz="1400" dirty="0"/>
              <a:t>жалованье, позволяющее </a:t>
            </a:r>
            <a:r>
              <a:rPr lang="ru-RU" sz="1400" dirty="0" smtClean="0"/>
              <a:t>существовать </a:t>
            </a:r>
            <a:r>
              <a:rPr lang="ru-RU" sz="1400" dirty="0"/>
              <a:t>вполне безбедно. Годовой </a:t>
            </a:r>
            <a:r>
              <a:rPr lang="ru-RU" sz="1400" dirty="0" smtClean="0"/>
              <a:t>оклад служащего </a:t>
            </a:r>
            <a:r>
              <a:rPr lang="ru-RU" sz="1400" dirty="0"/>
              <a:t>средней руки в 1763 году </a:t>
            </a:r>
            <a:r>
              <a:rPr lang="ru-RU" sz="1400" dirty="0" smtClean="0"/>
              <a:t>составлял </a:t>
            </a:r>
            <a:r>
              <a:rPr lang="ru-RU" sz="1400" dirty="0"/>
              <a:t>30 рублей в уездных, 60 рублей в</a:t>
            </a:r>
          </a:p>
          <a:p>
            <a:pPr marL="64008" indent="0" algn="ctr">
              <a:buNone/>
            </a:pPr>
            <a:r>
              <a:rPr lang="ru-RU" sz="1400" dirty="0"/>
              <a:t>губернских и 100—150 рублей в </a:t>
            </a:r>
            <a:r>
              <a:rPr lang="ru-RU" sz="1400" dirty="0" smtClean="0"/>
              <a:t>центральных </a:t>
            </a:r>
            <a:r>
              <a:rPr lang="ru-RU" sz="1400" dirty="0"/>
              <a:t>и высших учреждениях. При таких </a:t>
            </a:r>
            <a:r>
              <a:rPr lang="ru-RU" sz="1400" dirty="0" smtClean="0"/>
              <a:t>зарплатах </a:t>
            </a:r>
            <a:r>
              <a:rPr lang="ru-RU" sz="1400" dirty="0"/>
              <a:t>императрица имела все </a:t>
            </a:r>
            <a:r>
              <a:rPr lang="ru-RU" sz="1400" dirty="0" smtClean="0"/>
              <a:t>основания требовать </a:t>
            </a:r>
            <a:r>
              <a:rPr lang="ru-RU" sz="1400" dirty="0"/>
              <a:t>от чиновников честности и </a:t>
            </a:r>
            <a:r>
              <a:rPr lang="ru-RU" sz="1400" dirty="0" smtClean="0"/>
              <a:t>неподкупности.</a:t>
            </a:r>
          </a:p>
          <a:p>
            <a:pPr marL="64008" indent="0" algn="ctr">
              <a:buNone/>
            </a:pPr>
            <a:endParaRPr lang="ru-RU" sz="1400" dirty="0" smtClean="0"/>
          </a:p>
          <a:p>
            <a:pPr marL="64008" indent="0" algn="ctr">
              <a:buNone/>
            </a:pPr>
            <a:endParaRPr lang="ru-RU" sz="1400" dirty="0"/>
          </a:p>
          <a:p>
            <a:pPr marL="64008" indent="0" algn="ctr">
              <a:buNone/>
            </a:pPr>
            <a:r>
              <a:rPr lang="ru-RU" sz="1400" dirty="0"/>
              <a:t>В 1881 году </a:t>
            </a:r>
            <a:r>
              <a:rPr lang="ru-RU" sz="1400" b="1" dirty="0"/>
              <a:t>Александр III </a:t>
            </a:r>
            <a:r>
              <a:rPr lang="ru-RU" sz="1400" dirty="0" smtClean="0"/>
              <a:t>учредил комитет </a:t>
            </a:r>
            <a:r>
              <a:rPr lang="ru-RU" sz="1400" dirty="0"/>
              <a:t>для выработки проекта </a:t>
            </a:r>
            <a:r>
              <a:rPr lang="ru-RU" sz="1400" dirty="0" smtClean="0"/>
              <a:t>Уголовного </a:t>
            </a:r>
            <a:r>
              <a:rPr lang="ru-RU" sz="1400" dirty="0"/>
              <a:t>уложения. Было принято </a:t>
            </a:r>
            <a:r>
              <a:rPr lang="ru-RU" sz="1400" dirty="0" smtClean="0"/>
              <a:t>специальное решение</a:t>
            </a:r>
            <a:r>
              <a:rPr lang="ru-RU" sz="1400" dirty="0"/>
              <a:t>, запрещавшее совмещение </a:t>
            </a:r>
            <a:r>
              <a:rPr lang="ru-RU" sz="1400" dirty="0" smtClean="0"/>
              <a:t>государственных </a:t>
            </a:r>
            <a:r>
              <a:rPr lang="ru-RU" sz="1400" dirty="0"/>
              <a:t>должностей с должностями в</a:t>
            </a:r>
          </a:p>
          <a:p>
            <a:pPr marL="64008" indent="0" algn="ctr">
              <a:buNone/>
            </a:pPr>
            <a:r>
              <a:rPr lang="ru-RU" sz="1400" dirty="0"/>
              <a:t>акционерных обществах и банках. </a:t>
            </a:r>
            <a:endParaRPr lang="ru-RU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2714" y="620688"/>
            <a:ext cx="2195617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5716" y="3573016"/>
            <a:ext cx="2196794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634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618096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sz="1400" dirty="0"/>
              <a:t>В советский период государство </a:t>
            </a:r>
            <a:r>
              <a:rPr lang="ru-RU" sz="1400" dirty="0" smtClean="0"/>
              <a:t>тщательно </a:t>
            </a:r>
            <a:r>
              <a:rPr lang="ru-RU" sz="1400" dirty="0"/>
              <a:t>контролировало практически </a:t>
            </a:r>
            <a:r>
              <a:rPr lang="ru-RU" sz="1400" dirty="0" smtClean="0"/>
              <a:t>все сферы </a:t>
            </a:r>
            <a:r>
              <a:rPr lang="ru-RU" sz="1400" dirty="0"/>
              <a:t>жизни, хотя при этом имел место </a:t>
            </a:r>
            <a:r>
              <a:rPr lang="ru-RU" sz="1400" dirty="0" smtClean="0"/>
              <a:t>произвол </a:t>
            </a:r>
            <a:r>
              <a:rPr lang="ru-RU" sz="1400" dirty="0"/>
              <a:t>чиновников, наделенных </a:t>
            </a:r>
            <a:r>
              <a:rPr lang="ru-RU" sz="1400" dirty="0" smtClean="0"/>
              <a:t>чрезвычайными </a:t>
            </a:r>
            <a:r>
              <a:rPr lang="ru-RU" sz="1400" dirty="0"/>
              <a:t>полномочиями. </a:t>
            </a:r>
            <a:r>
              <a:rPr lang="ru-RU" sz="1400" b="1" dirty="0"/>
              <a:t>В 1918 году </a:t>
            </a:r>
            <a:r>
              <a:rPr lang="ru-RU" sz="1400" dirty="0" smtClean="0"/>
              <a:t>появляется </a:t>
            </a:r>
            <a:r>
              <a:rPr lang="ru-RU" sz="1400" b="1" dirty="0"/>
              <a:t>первый советский декрет о </a:t>
            </a:r>
            <a:r>
              <a:rPr lang="ru-RU" sz="1400" b="1" dirty="0" smtClean="0"/>
              <a:t>взяточничестве</a:t>
            </a:r>
            <a:r>
              <a:rPr lang="ru-RU" sz="1400" dirty="0"/>
              <a:t>, предусматривавший пятилетний срок</a:t>
            </a:r>
          </a:p>
          <a:p>
            <a:pPr marL="64008" indent="0" algn="ctr">
              <a:buNone/>
            </a:pPr>
            <a:r>
              <a:rPr lang="ru-RU" sz="1400" dirty="0"/>
              <a:t>заключения и конфискацию имущества</a:t>
            </a:r>
            <a:r>
              <a:rPr lang="ru-RU" sz="1400" dirty="0" smtClean="0"/>
              <a:t>.</a:t>
            </a:r>
          </a:p>
          <a:p>
            <a:pPr marL="64008" indent="0" algn="ctr">
              <a:buNone/>
            </a:pPr>
            <a:endParaRPr lang="ru-RU" sz="1400" dirty="0"/>
          </a:p>
          <a:p>
            <a:pPr marL="64008" indent="0" algn="ctr">
              <a:buNone/>
            </a:pPr>
            <a:r>
              <a:rPr lang="ru-RU" sz="1400" dirty="0"/>
              <a:t>По Уголовному кодексу Российской Советской </a:t>
            </a:r>
            <a:r>
              <a:rPr lang="ru-RU" sz="1400" dirty="0" smtClean="0"/>
              <a:t>Федеративной Социалистической </a:t>
            </a:r>
            <a:r>
              <a:rPr lang="ru-RU" sz="1400" dirty="0"/>
              <a:t>Республики </a:t>
            </a:r>
            <a:r>
              <a:rPr lang="ru-RU" sz="1400" b="1" dirty="0"/>
              <a:t>1922 </a:t>
            </a:r>
            <a:r>
              <a:rPr lang="ru-RU" sz="1400" dirty="0"/>
              <a:t>года (УК РСФСР) </a:t>
            </a:r>
            <a:r>
              <a:rPr lang="ru-RU" sz="1400" dirty="0" smtClean="0"/>
              <a:t>получение взятки </a:t>
            </a:r>
            <a:r>
              <a:rPr lang="ru-RU" sz="1400" dirty="0"/>
              <a:t>лицом, состоящим на государственной службе, совершенное</a:t>
            </a:r>
          </a:p>
          <a:p>
            <a:pPr marL="64008" indent="0" algn="ctr">
              <a:buNone/>
            </a:pPr>
            <a:r>
              <a:rPr lang="ru-RU" sz="1400" dirty="0"/>
              <a:t>при отягчающих обстоятельствах, влекло суровое </a:t>
            </a:r>
            <a:r>
              <a:rPr lang="ru-RU" sz="1400" b="1" dirty="0"/>
              <a:t>наказание </a:t>
            </a:r>
            <a:r>
              <a:rPr lang="ru-RU" sz="1400" b="1" dirty="0" smtClean="0"/>
              <a:t>вплоть до </a:t>
            </a:r>
            <a:r>
              <a:rPr lang="ru-RU" sz="1400" b="1" dirty="0"/>
              <a:t>высшей меры с конфискацией имущества</a:t>
            </a:r>
            <a:r>
              <a:rPr lang="ru-RU" sz="1400" dirty="0"/>
              <a:t>. Аналогичная санкция </a:t>
            </a:r>
            <a:r>
              <a:rPr lang="ru-RU" sz="1400" dirty="0" smtClean="0"/>
              <a:t>за получение </a:t>
            </a:r>
            <a:r>
              <a:rPr lang="ru-RU" sz="1400" dirty="0"/>
              <a:t>взятки предусматривалась и в УК РСФСР 1926 года.</a:t>
            </a:r>
          </a:p>
          <a:p>
            <a:pPr marL="64008" indent="0" algn="ctr">
              <a:buNone/>
            </a:pPr>
            <a:endParaRPr lang="ru-RU" sz="1400" dirty="0" smtClean="0"/>
          </a:p>
          <a:p>
            <a:pPr marL="64008" indent="0" algn="ctr">
              <a:buNone/>
            </a:pPr>
            <a:r>
              <a:rPr lang="ru-RU" sz="1400" dirty="0" smtClean="0"/>
              <a:t>В </a:t>
            </a:r>
            <a:r>
              <a:rPr lang="ru-RU" sz="1400" dirty="0"/>
              <a:t>одном из циркуляров </a:t>
            </a:r>
            <a:r>
              <a:rPr lang="ru-RU" sz="1400" dirty="0" err="1"/>
              <a:t>Наркомюста</a:t>
            </a:r>
            <a:r>
              <a:rPr lang="ru-RU" sz="1400" dirty="0"/>
              <a:t> 1927 года </a:t>
            </a:r>
            <a:r>
              <a:rPr lang="ru-RU" sz="1400" dirty="0" smtClean="0"/>
              <a:t>предписывалось «в </a:t>
            </a:r>
            <a:r>
              <a:rPr lang="ru-RU" sz="1400" dirty="0"/>
              <a:t>течение месяца повсеместно и единовременно назначить к </a:t>
            </a:r>
            <a:r>
              <a:rPr lang="ru-RU" sz="1400" dirty="0" smtClean="0"/>
              <a:t>слушанию </a:t>
            </a:r>
            <a:r>
              <a:rPr lang="ru-RU" sz="1400" dirty="0"/>
              <a:t>по возможности исключительно дела о взяточничестве, </a:t>
            </a:r>
            <a:r>
              <a:rPr lang="ru-RU" sz="1400" dirty="0" smtClean="0"/>
              <a:t>оповестив </a:t>
            </a:r>
            <a:r>
              <a:rPr lang="ru-RU" sz="1400" dirty="0"/>
              <a:t>об этом в газете, дабы создать по всей республике </a:t>
            </a:r>
            <a:r>
              <a:rPr lang="ru-RU" sz="1400" dirty="0" smtClean="0"/>
              <a:t>впечатление единой</a:t>
            </a:r>
            <a:r>
              <a:rPr lang="ru-RU" sz="1400" dirty="0"/>
              <a:t>, массовой и организованно проводимой судебно-карательной</a:t>
            </a:r>
          </a:p>
          <a:p>
            <a:pPr marL="64008" indent="0" algn="ctr">
              <a:buNone/>
            </a:pPr>
            <a:r>
              <a:rPr lang="ru-RU" sz="1400" dirty="0"/>
              <a:t>кампании». </a:t>
            </a:r>
            <a:endParaRPr lang="ru-RU" sz="1400" dirty="0" smtClean="0"/>
          </a:p>
          <a:p>
            <a:pPr marL="64008" indent="0" algn="ctr">
              <a:buNone/>
            </a:pPr>
            <a:endParaRPr lang="ru-RU" sz="1400" dirty="0"/>
          </a:p>
          <a:p>
            <a:pPr marL="64008" indent="0" algn="ctr">
              <a:buNone/>
            </a:pPr>
            <a:r>
              <a:rPr lang="ru-RU" sz="1400" b="1" dirty="0"/>
              <a:t>Взяткой стали признаваться любые подарки, </a:t>
            </a:r>
            <a:r>
              <a:rPr lang="ru-RU" sz="1400" b="1" dirty="0" smtClean="0"/>
              <a:t>совместительство в </a:t>
            </a:r>
            <a:r>
              <a:rPr lang="ru-RU" sz="1400" b="1" dirty="0"/>
              <a:t>двух учреждениях, находящихся между собой в состоянии </a:t>
            </a:r>
            <a:r>
              <a:rPr lang="ru-RU" sz="1400" b="1" dirty="0" smtClean="0"/>
              <a:t>товарообменных </a:t>
            </a:r>
            <a:r>
              <a:rPr lang="ru-RU" sz="1400" b="1" dirty="0"/>
              <a:t>или торговых операций, и </a:t>
            </a:r>
            <a:r>
              <a:rPr lang="ru-RU" sz="1400" b="1" dirty="0" smtClean="0"/>
              <a:t>т.п</a:t>
            </a:r>
            <a:r>
              <a:rPr lang="ru-RU" sz="1400" b="1" dirty="0"/>
              <a:t>. </a:t>
            </a:r>
            <a:endParaRPr lang="ru-RU" sz="1400" b="1" dirty="0" smtClean="0"/>
          </a:p>
          <a:p>
            <a:pPr marL="64008" indent="0" algn="ctr">
              <a:buNone/>
            </a:pPr>
            <a:r>
              <a:rPr lang="ru-RU" sz="1400" dirty="0" smtClean="0"/>
              <a:t>Когда </a:t>
            </a:r>
            <a:r>
              <a:rPr lang="ru-RU" sz="1400" dirty="0"/>
              <a:t>в связи с </a:t>
            </a:r>
            <a:r>
              <a:rPr lang="ru-RU" sz="1400" dirty="0" smtClean="0"/>
              <a:t>раскулачиванием </a:t>
            </a:r>
            <a:r>
              <a:rPr lang="ru-RU" sz="1400" dirty="0"/>
              <a:t>взяточничество распространилось и в деревне, Пленум </a:t>
            </a:r>
            <a:r>
              <a:rPr lang="ru-RU" sz="1400" dirty="0" smtClean="0"/>
              <a:t>Верховного </a:t>
            </a:r>
            <a:r>
              <a:rPr lang="ru-RU" sz="1400" dirty="0"/>
              <a:t>Суда в 1929 году определил: «Все случаи получения </a:t>
            </a:r>
            <a:r>
              <a:rPr lang="ru-RU" sz="1400" dirty="0" smtClean="0"/>
              <a:t>должностными </a:t>
            </a:r>
            <a:r>
              <a:rPr lang="ru-RU" sz="1400" dirty="0"/>
              <a:t>лицами магарыча, то есть всякого рода угощения в </a:t>
            </a:r>
            <a:r>
              <a:rPr lang="ru-RU" sz="1400" dirty="0" smtClean="0"/>
              <a:t>каком </a:t>
            </a:r>
            <a:r>
              <a:rPr lang="ru-RU" sz="1400" dirty="0"/>
              <a:t>бы то ни было виде, подлежат квалификации как </a:t>
            </a:r>
            <a:r>
              <a:rPr lang="ru-RU" sz="1400" dirty="0" smtClean="0"/>
              <a:t>получение взятки</a:t>
            </a:r>
            <a:r>
              <a:rPr lang="ru-RU" sz="14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xmlns="" val="154760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618096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sz="1400" dirty="0"/>
              <a:t>Во второй половине XX века коррупция всё больше </a:t>
            </a:r>
            <a:r>
              <a:rPr lang="ru-RU" sz="1400" dirty="0" smtClean="0"/>
              <a:t>становится </a:t>
            </a:r>
            <a:r>
              <a:rPr lang="ru-RU" sz="1400" dirty="0"/>
              <a:t>международной проблемой. Для пропаганды знаний о </a:t>
            </a:r>
            <a:r>
              <a:rPr lang="ru-RU" sz="1400" dirty="0" smtClean="0"/>
              <a:t>коррупции Генассамблеей </a:t>
            </a:r>
            <a:r>
              <a:rPr lang="ru-RU" sz="1400" dirty="0"/>
              <a:t>ООН был учрежден </a:t>
            </a:r>
            <a:r>
              <a:rPr lang="ru-RU" sz="1400" b="1" dirty="0"/>
              <a:t>Международный день борьбы </a:t>
            </a:r>
            <a:r>
              <a:rPr lang="ru-RU" sz="1400" b="1" dirty="0" smtClean="0"/>
              <a:t>с коррупцией </a:t>
            </a:r>
            <a:r>
              <a:rPr lang="ru-RU" sz="1400" b="1" dirty="0"/>
              <a:t>— 9 декабря</a:t>
            </a:r>
            <a:r>
              <a:rPr lang="ru-RU" sz="1400" dirty="0"/>
              <a:t>. </a:t>
            </a:r>
            <a:endParaRPr lang="ru-RU" sz="1400" dirty="0" smtClean="0"/>
          </a:p>
          <a:p>
            <a:pPr marL="64008" indent="0" algn="ctr">
              <a:buNone/>
            </a:pPr>
            <a:endParaRPr lang="ru-RU" sz="1400" dirty="0"/>
          </a:p>
          <a:p>
            <a:pPr marL="64008" indent="0" algn="ctr">
              <a:buNone/>
            </a:pPr>
            <a:r>
              <a:rPr lang="ru-RU" sz="1400" dirty="0" smtClean="0"/>
              <a:t>В </a:t>
            </a:r>
            <a:r>
              <a:rPr lang="ru-RU" sz="1400" dirty="0"/>
              <a:t>этот день в 2003 году была открыта </a:t>
            </a:r>
            <a:r>
              <a:rPr lang="ru-RU" sz="1400" dirty="0" smtClean="0"/>
              <a:t>для подписания </a:t>
            </a:r>
            <a:r>
              <a:rPr lang="ru-RU" sz="1400" dirty="0"/>
              <a:t>Конвенция ООН против коррупции. Документ </a:t>
            </a:r>
            <a:r>
              <a:rPr lang="ru-RU" sz="1400" dirty="0" smtClean="0"/>
              <a:t>обязывает </a:t>
            </a:r>
            <a:r>
              <a:rPr lang="ru-RU" sz="1400" dirty="0"/>
              <a:t>подписавшие его государства объявить уголовным преступлением</a:t>
            </a:r>
          </a:p>
          <a:p>
            <a:pPr marL="64008" indent="0" algn="ctr">
              <a:buNone/>
            </a:pPr>
            <a:r>
              <a:rPr lang="ru-RU" sz="1400" dirty="0"/>
              <a:t>взятки, хищение бюджетных средств и отмывание </a:t>
            </a:r>
            <a:r>
              <a:rPr lang="ru-RU" sz="1400" dirty="0" smtClean="0"/>
              <a:t>коррупционных доходов</a:t>
            </a:r>
            <a:r>
              <a:rPr lang="ru-RU" sz="1400" dirty="0"/>
              <a:t>. Согласно одному из положений Конвенции необходимо </a:t>
            </a:r>
            <a:r>
              <a:rPr lang="ru-RU" sz="1400" dirty="0" smtClean="0"/>
              <a:t>возвращать </a:t>
            </a:r>
            <a:r>
              <a:rPr lang="ru-RU" sz="1400" dirty="0"/>
              <a:t>средства в ту страну, откуда они поступили в результате </a:t>
            </a:r>
            <a:r>
              <a:rPr lang="ru-RU" sz="1400" dirty="0" smtClean="0"/>
              <a:t>коррупции</a:t>
            </a:r>
            <a:r>
              <a:rPr lang="ru-RU" sz="1400" dirty="0"/>
              <a:t>. </a:t>
            </a:r>
            <a:endParaRPr lang="ru-RU" sz="1400" dirty="0" smtClean="0"/>
          </a:p>
          <a:p>
            <a:pPr marL="64008" indent="0" algn="ctr">
              <a:buNone/>
            </a:pPr>
            <a:endParaRPr lang="ru-RU" sz="1400" dirty="0"/>
          </a:p>
          <a:p>
            <a:pPr marL="64008" indent="0" algn="ctr">
              <a:buNone/>
            </a:pPr>
            <a:r>
              <a:rPr lang="ru-RU" sz="1400" dirty="0" smtClean="0"/>
              <a:t>Россия </a:t>
            </a:r>
            <a:r>
              <a:rPr lang="ru-RU" sz="1400" dirty="0"/>
              <a:t>в числе первых стран подписала данную Конвенцию.</a:t>
            </a:r>
          </a:p>
          <a:p>
            <a:pPr marL="64008" indent="0" algn="ctr">
              <a:buNone/>
            </a:pPr>
            <a:r>
              <a:rPr lang="ru-RU" sz="1400" dirty="0"/>
              <a:t>8 марта 2006 года Президент Российской Федерации В.В. </a:t>
            </a:r>
            <a:r>
              <a:rPr lang="ru-RU" sz="1400" dirty="0" smtClean="0"/>
              <a:t>Путин подписал </a:t>
            </a:r>
            <a:r>
              <a:rPr lang="ru-RU" sz="1400" dirty="0"/>
              <a:t>Федеральный закон от 08.03.2006 № </a:t>
            </a:r>
            <a:r>
              <a:rPr lang="ru-RU" sz="1400" dirty="0" smtClean="0"/>
              <a:t>40-ФЗ </a:t>
            </a:r>
            <a:r>
              <a:rPr lang="ru-RU" sz="1400" dirty="0"/>
              <a:t>«О </a:t>
            </a:r>
            <a:r>
              <a:rPr lang="ru-RU" sz="1400" dirty="0" smtClean="0"/>
              <a:t>ратификации </a:t>
            </a:r>
            <a:r>
              <a:rPr lang="ru-RU" sz="1400" dirty="0"/>
              <a:t>Конвенции ООН против коррупции». </a:t>
            </a:r>
            <a:endParaRPr lang="ru-RU" sz="1400" dirty="0" smtClean="0"/>
          </a:p>
          <a:p>
            <a:pPr marL="64008" indent="0" algn="ctr">
              <a:buNone/>
            </a:pPr>
            <a:endParaRPr lang="ru-RU" sz="1400" dirty="0" smtClean="0"/>
          </a:p>
          <a:p>
            <a:pPr marL="64008" indent="0" algn="ctr">
              <a:buNone/>
            </a:pPr>
            <a:r>
              <a:rPr lang="ru-RU" sz="1400" dirty="0" smtClean="0"/>
              <a:t>Начиная </a:t>
            </a:r>
            <a:r>
              <a:rPr lang="ru-RU" sz="1400" dirty="0"/>
              <a:t>с 2008 года в России предпринимаются </a:t>
            </a:r>
            <a:r>
              <a:rPr lang="ru-RU" sz="1400" dirty="0" smtClean="0"/>
              <a:t>практические шаги </a:t>
            </a:r>
            <a:r>
              <a:rPr lang="ru-RU" sz="1400" dirty="0"/>
              <a:t>по борьбе с коррупцией. </a:t>
            </a:r>
            <a:r>
              <a:rPr lang="ru-RU" sz="1400" b="1" dirty="0"/>
              <a:t>19 мая 2008 </a:t>
            </a:r>
            <a:r>
              <a:rPr lang="ru-RU" sz="1400" dirty="0"/>
              <a:t>года Президент </a:t>
            </a:r>
            <a:r>
              <a:rPr lang="ru-RU" sz="1400" dirty="0" smtClean="0"/>
              <a:t>Российской Федерации </a:t>
            </a:r>
            <a:r>
              <a:rPr lang="ru-RU" sz="1400" dirty="0"/>
              <a:t>издает Указ № 815 «О мерах по противодействию </a:t>
            </a:r>
            <a:r>
              <a:rPr lang="ru-RU" sz="1400" dirty="0" smtClean="0"/>
              <a:t>коррупции</a:t>
            </a:r>
            <a:r>
              <a:rPr lang="ru-RU" sz="1400" dirty="0"/>
              <a:t>». Согласно данному указу был образован </a:t>
            </a:r>
            <a:r>
              <a:rPr lang="ru-RU" sz="1400" b="1" dirty="0"/>
              <a:t>Совет </a:t>
            </a:r>
            <a:r>
              <a:rPr lang="ru-RU" sz="1400" dirty="0"/>
              <a:t>при </a:t>
            </a:r>
            <a:r>
              <a:rPr lang="ru-RU" sz="1400" dirty="0" smtClean="0"/>
              <a:t>Президенте </a:t>
            </a:r>
            <a:r>
              <a:rPr lang="ru-RU" sz="1400" dirty="0"/>
              <a:t>Российской Федерации </a:t>
            </a:r>
            <a:r>
              <a:rPr lang="ru-RU" sz="1400" b="1" dirty="0"/>
              <a:t>по противодействию коррупции</a:t>
            </a:r>
            <a:r>
              <a:rPr lang="ru-RU" sz="1400" dirty="0"/>
              <a:t>. </a:t>
            </a:r>
            <a:endParaRPr lang="ru-RU" sz="1400" dirty="0" smtClean="0"/>
          </a:p>
          <a:p>
            <a:pPr marL="64008" indent="0" algn="ctr">
              <a:buNone/>
            </a:pPr>
            <a:endParaRPr lang="ru-RU" sz="1400" dirty="0" smtClean="0"/>
          </a:p>
          <a:p>
            <a:pPr marL="64008" indent="0" algn="ctr">
              <a:buNone/>
            </a:pPr>
            <a:r>
              <a:rPr lang="ru-RU" sz="1400" dirty="0" smtClean="0"/>
              <a:t>31 июля 2008 </a:t>
            </a:r>
            <a:r>
              <a:rPr lang="ru-RU" sz="1400" dirty="0"/>
              <a:t>года Президент Российской Федерации утверждает </a:t>
            </a:r>
            <a:r>
              <a:rPr lang="ru-RU" sz="1400" dirty="0" smtClean="0"/>
              <a:t>Национальный </a:t>
            </a:r>
            <a:r>
              <a:rPr lang="ru-RU" sz="1400" dirty="0"/>
              <a:t>план по противодействию коррупции, который определил </a:t>
            </a:r>
            <a:r>
              <a:rPr lang="ru-RU" sz="1400" dirty="0" smtClean="0"/>
              <a:t>стратегические </a:t>
            </a:r>
            <a:r>
              <a:rPr lang="ru-RU" sz="1400" dirty="0"/>
              <a:t>направления деятельности органов государственной </a:t>
            </a:r>
            <a:r>
              <a:rPr lang="ru-RU" sz="1400" dirty="0" smtClean="0"/>
              <a:t>власти в </a:t>
            </a:r>
            <a:r>
              <a:rPr lang="ru-RU" sz="1400" dirty="0"/>
              <a:t>данной сфере. </a:t>
            </a:r>
            <a:endParaRPr lang="ru-RU" sz="1400" dirty="0" smtClean="0"/>
          </a:p>
          <a:p>
            <a:pPr marL="64008" indent="0" algn="ctr">
              <a:buNone/>
            </a:pPr>
            <a:r>
              <a:rPr lang="ru-RU" sz="1400" dirty="0" smtClean="0"/>
              <a:t>В </a:t>
            </a:r>
            <a:r>
              <a:rPr lang="ru-RU" sz="1400" dirty="0"/>
              <a:t>декабре 2008 года принят пакет федеральных </a:t>
            </a:r>
            <a:r>
              <a:rPr lang="ru-RU" sz="1400" dirty="0" smtClean="0"/>
              <a:t>законов</a:t>
            </a:r>
            <a:r>
              <a:rPr lang="ru-RU" sz="1400" dirty="0"/>
              <a:t>, положения которых направлены на обеспечение </a:t>
            </a:r>
            <a:r>
              <a:rPr lang="ru-RU" sz="1400" dirty="0" smtClean="0"/>
              <a:t>противодействия </a:t>
            </a:r>
            <a:r>
              <a:rPr lang="ru-RU" sz="1400" dirty="0"/>
              <a:t>коррупции в Российской Федерации, в </a:t>
            </a:r>
            <a:r>
              <a:rPr lang="ru-RU" sz="1400" dirty="0" smtClean="0"/>
              <a:t>том </a:t>
            </a:r>
            <a:r>
              <a:rPr lang="ru-RU" sz="1400" dirty="0"/>
              <a:t>числе </a:t>
            </a:r>
            <a:r>
              <a:rPr lang="ru-RU" sz="1400" b="1" dirty="0" smtClean="0"/>
              <a:t>Федеральный закон </a:t>
            </a:r>
            <a:r>
              <a:rPr lang="ru-RU" sz="1400" b="1" dirty="0"/>
              <a:t>от 25 декабря № 273-ФЗ «О противодействии коррупции». </a:t>
            </a:r>
          </a:p>
        </p:txBody>
      </p:sp>
    </p:spTree>
    <p:extLst>
      <p:ext uri="{BB962C8B-B14F-4D97-AF65-F5344CB8AC3E}">
        <p14:creationId xmlns:p14="http://schemas.microsoft.com/office/powerpoint/2010/main" xmlns="" val="3083976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91</TotalTime>
  <Words>852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ПРОТИВОДЕЙСТВИЕ КОРРУПЦИИ В РОССИИ: ИСТОРИЯ И СОВРЕМЕННОСТЬ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ПРОТИВОДЕЙСТВИЕ КОРРУПЦИИ В РОССИИ: ИСТОРИЯ И СОВРЕМЕННОСТЬ</dc:title>
  <dc:creator>Лера</dc:creator>
  <cp:lastModifiedBy>анжелика</cp:lastModifiedBy>
  <cp:revision>10</cp:revision>
  <dcterms:created xsi:type="dcterms:W3CDTF">2018-04-17T08:23:26Z</dcterms:created>
  <dcterms:modified xsi:type="dcterms:W3CDTF">2018-06-27T12:47:20Z</dcterms:modified>
</cp:coreProperties>
</file>